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100" d="100"/>
          <a:sy n="100" d="100"/>
        </p:scale>
        <p:origin x="0" y="0"/>
      </p:cViewPr>
      <p:guideLst>
        <p:guide orient="horz" pos="162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notesMaster" Target="notesMasters/notesMaster1.xml" /><Relationship Id="rId3" Type="http://schemas.openxmlformats.org/officeDocument/2006/relationships/slide" Target="slides/slide2.xml" /><Relationship Id="rId21"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ableStyles" Target="tableStyle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d056517ee8_0_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d056517ee8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d056517ee8_0_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d056517ee8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d056517ee8_0_3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d056517ee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d056517ee8_0_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d056517ee8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d056517ee8_0_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d056517ee8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cdfa04b411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cdfa04b41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cdfa04b411_0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cdfa04b411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d3647a616a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d3647a616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d3647a616a_0_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d3647a616a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d3647a616a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d3647a616a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056517ee8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056517ee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d056517ee8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d056517ee8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d056517ee8_0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d056517ee8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 /><Relationship Id="rId1" Type="http://schemas.openxmlformats.org/officeDocument/2006/relationships/slideLayout" Target="../slideLayouts/slideLayout3.xml" /></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 /><Relationship Id="rId1" Type="http://schemas.openxmlformats.org/officeDocument/2006/relationships/slideLayout" Target="../slideLayouts/slideLayout3.xml" /></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 /><Relationship Id="rId1" Type="http://schemas.openxmlformats.org/officeDocument/2006/relationships/slideLayout" Target="../slideLayouts/slideLayout3.xml" /></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 /><Relationship Id="rId1" Type="http://schemas.openxmlformats.org/officeDocument/2006/relationships/slideLayout" Target="../slideLayouts/slideLayout3.xml" /></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 /><Relationship Id="rId1" Type="http://schemas.openxmlformats.org/officeDocument/2006/relationships/slideLayout" Target="../slideLayouts/slideLayout3.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 /></Relationships>
</file>

<file path=ppt/slides/_rels/slide16.xml.rels><?xml version="1.0" encoding="UTF-8" standalone="yes"?>
<Relationships xmlns="http://schemas.openxmlformats.org/package/2006/relationships"><Relationship Id="rId3" Type="http://schemas.openxmlformats.org/officeDocument/2006/relationships/hyperlink" Target="http://www.scribd.com/doc/37994331/Evolution-of-International-Organisations" TargetMode="External" /><Relationship Id="rId2" Type="http://schemas.openxmlformats.org/officeDocument/2006/relationships/hyperlink" Target="https://www.britannica.com/topic/international-organization" TargetMode="External" /><Relationship Id="rId1" Type="http://schemas.openxmlformats.org/officeDocument/2006/relationships/slideLayout" Target="../slideLayouts/slideLayout3.xml" /><Relationship Id="rId5" Type="http://schemas.openxmlformats.org/officeDocument/2006/relationships/hyperlink" Target="https://oxfordre.com/internationalstudies/view/10.1093/acrefore/9780190846626.001.0001/acrefore-9780190846626-e-328#:~:text=The%20first%20phase%20started%20with,the%20building%20of%20permanent%20institutions" TargetMode="External" /><Relationship Id="rId4" Type="http://schemas.openxmlformats.org/officeDocument/2006/relationships/hyperlink" Target="https://www.abyssinialaw.com/study-on-line/item/475-the-historical-development-of-international-organizations" TargetMode="Externa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3.xml"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3.xml" /></Relationships>
</file>

<file path=ppt/slides/_rels/slide4.xml.rels><?xml version="1.0" encoding="UTF-8" standalone="yes"?>
<Relationships xmlns="http://schemas.openxmlformats.org/package/2006/relationships"><Relationship Id="rId8" Type="http://schemas.openxmlformats.org/officeDocument/2006/relationships/hyperlink" Target="https://www.britannica.com/event/Hague-Conventions" TargetMode="External" /><Relationship Id="rId13" Type="http://schemas.openxmlformats.org/officeDocument/2006/relationships/hyperlink" Target="https://www.britannica.com/topic/United-Nations" TargetMode="External" /><Relationship Id="rId3" Type="http://schemas.openxmlformats.org/officeDocument/2006/relationships/hyperlink" Target="https://www.britannica.com/event/French-Revolution" TargetMode="External" /><Relationship Id="rId7" Type="http://schemas.openxmlformats.org/officeDocument/2006/relationships/hyperlink" Target="https://www.britannica.com/topic/International-Telecommunication-Union" TargetMode="External" /><Relationship Id="rId12" Type="http://schemas.openxmlformats.org/officeDocument/2006/relationships/hyperlink" Target="https://www.britannica.com/topic/League-of-Nations" TargetMode="External" /><Relationship Id="rId2" Type="http://schemas.openxmlformats.org/officeDocument/2006/relationships/notesSlide" Target="../notesSlides/notesSlide4.xml" /><Relationship Id="rId1" Type="http://schemas.openxmlformats.org/officeDocument/2006/relationships/slideLayout" Target="../slideLayouts/slideLayout3.xml" /><Relationship Id="rId6" Type="http://schemas.openxmlformats.org/officeDocument/2006/relationships/hyperlink" Target="https://www.britannica.com/topic/international-organization" TargetMode="External" /><Relationship Id="rId11" Type="http://schemas.openxmlformats.org/officeDocument/2006/relationships/hyperlink" Target="https://www.merriam-webster.com/dictionary/precursors" TargetMode="External" /><Relationship Id="rId5" Type="http://schemas.openxmlformats.org/officeDocument/2006/relationships/hyperlink" Target="https://www.britannica.com/event/Concert-of-Europe" TargetMode="External" /><Relationship Id="rId10" Type="http://schemas.openxmlformats.org/officeDocument/2006/relationships/hyperlink" Target="https://www.britannica.com/topic/neutrality" TargetMode="External" /><Relationship Id="rId4" Type="http://schemas.openxmlformats.org/officeDocument/2006/relationships/hyperlink" Target="https://www.britannica.com/event/Napoleonic-Wars" TargetMode="External" /><Relationship Id="rId9" Type="http://schemas.openxmlformats.org/officeDocument/2006/relationships/hyperlink" Target="https://www.britannica.com/topic/war" TargetMode="Externa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3.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3.xml" /></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3.xml" /></Relationships>
</file>

<file path=ppt/slides/_rels/slide8.xml.rels><?xml version="1.0" encoding="UTF-8" standalone="yes"?>
<Relationships xmlns="http://schemas.openxmlformats.org/package/2006/relationships"><Relationship Id="rId3" Type="http://schemas.openxmlformats.org/officeDocument/2006/relationships/hyperlink" Target="https://www.scribd.com/doc/37994331/Evolution-of-International-Organisations" TargetMode="External" /><Relationship Id="rId2" Type="http://schemas.openxmlformats.org/officeDocument/2006/relationships/notesSlide" Target="../notesSlides/notesSlide8.xml" /><Relationship Id="rId1" Type="http://schemas.openxmlformats.org/officeDocument/2006/relationships/slideLayout" Target="../slideLayouts/slideLayout3.xml" /></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 /><Relationship Id="rId1" Type="http://schemas.openxmlformats.org/officeDocument/2006/relationships/slideLayout" Target="../slideLayouts/slideLayout3.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GB"/>
              <a:t>International Organizations</a:t>
            </a:r>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fontScale="40000" lnSpcReduction="20000"/>
          </a:bodyPr>
          <a:lstStyle/>
          <a:p>
            <a:pPr marL="0" lvl="0" indent="0" algn="ctr" rtl="0">
              <a:spcBef>
                <a:spcPts val="0"/>
              </a:spcBef>
              <a:spcAft>
                <a:spcPts val="0"/>
              </a:spcAft>
              <a:buNone/>
            </a:pPr>
            <a:r>
              <a:rPr lang="en-US"/>
              <a:t>Paper- CC 10- Topic no 1- Evolution of International organizations </a:t>
            </a:r>
            <a:endParaRPr/>
          </a:p>
          <a:p>
            <a:pPr marL="0" lvl="0" indent="0" algn="ctr" rtl="0">
              <a:spcBef>
                <a:spcPts val="0"/>
              </a:spcBef>
              <a:spcAft>
                <a:spcPts val="0"/>
              </a:spcAft>
              <a:buNone/>
            </a:pPr>
            <a:r>
              <a:rPr lang="en-GB"/>
              <a:t>SEM </a:t>
            </a:r>
            <a:r>
              <a:rPr lang="en-US"/>
              <a:t>IV</a:t>
            </a:r>
            <a:endParaRPr/>
          </a:p>
          <a:p>
            <a:pPr marL="0" lvl="0" indent="0" algn="ctr" rtl="0">
              <a:spcBef>
                <a:spcPts val="0"/>
              </a:spcBef>
              <a:spcAft>
                <a:spcPts val="0"/>
              </a:spcAft>
              <a:buNone/>
            </a:pPr>
            <a:r>
              <a:rPr lang="en-US"/>
              <a:t>Faculty-  </a:t>
            </a:r>
            <a:r>
              <a:rPr lang="en-GB"/>
              <a:t>SAYANI MALAKAR</a:t>
            </a:r>
            <a:endParaRPr/>
          </a:p>
          <a:p>
            <a:pPr marL="0" lvl="0" indent="0" algn="ctr" rtl="0">
              <a:spcBef>
                <a:spcPts val="0"/>
              </a:spcBef>
              <a:spcAft>
                <a:spcPts val="0"/>
              </a:spcAft>
              <a:buNone/>
            </a:pPr>
            <a:r>
              <a:rPr lang="en-US"/>
              <a:t>Teaching note/ Study material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Hague Conferences</a:t>
            </a:r>
            <a:endParaRPr/>
          </a:p>
        </p:txBody>
      </p:sp>
      <p:sp>
        <p:nvSpPr>
          <p:cNvPr id="109" name="Google Shape;109;p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Two international peace conferences known as the Hague Conferences served as another major landmark in the evolution of International Organizations</a:t>
            </a:r>
            <a:endParaRPr/>
          </a:p>
          <a:p>
            <a:pPr marL="0" lvl="0" indent="0" algn="l" rtl="0">
              <a:spcBef>
                <a:spcPts val="1200"/>
              </a:spcBef>
              <a:spcAft>
                <a:spcPts val="0"/>
              </a:spcAft>
              <a:buNone/>
            </a:pPr>
            <a:r>
              <a:rPr lang="en-GB"/>
              <a:t>The first conference-</a:t>
            </a:r>
            <a:endParaRPr/>
          </a:p>
          <a:p>
            <a:pPr marL="0" lvl="0" indent="0" algn="l" rtl="0">
              <a:spcBef>
                <a:spcPts val="1200"/>
              </a:spcBef>
              <a:spcAft>
                <a:spcPts val="0"/>
              </a:spcAft>
              <a:buNone/>
            </a:pPr>
            <a:r>
              <a:rPr lang="en-GB"/>
              <a:t>Initiated by Tsar Nicholas II of Russia </a:t>
            </a:r>
            <a:endParaRPr/>
          </a:p>
          <a:p>
            <a:pPr marL="0" lvl="0" indent="0" algn="l" rtl="0">
              <a:spcBef>
                <a:spcPts val="1200"/>
              </a:spcBef>
              <a:spcAft>
                <a:spcPts val="0"/>
              </a:spcAft>
              <a:buNone/>
            </a:pPr>
            <a:r>
              <a:rPr lang="en-GB"/>
              <a:t>Purpose- To bring together the major nations of the world to discuss on “maintaining universal peace, reducing armaments, and ameliorating the conditions of warfare”</a:t>
            </a:r>
            <a:endParaRPr/>
          </a:p>
          <a:p>
            <a:pPr marL="0" lvl="0" indent="0" algn="l" rtl="0">
              <a:spcBef>
                <a:spcPts val="1200"/>
              </a:spcBef>
              <a:spcAft>
                <a:spcPts val="1200"/>
              </a:spcAft>
              <a:buNone/>
            </a:pPr>
            <a:r>
              <a:rPr lang="en-GB"/>
              <a:t>Outcome- three formal treaties-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15" name="Google Shape;115;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“The first and most important one set up permanent machinery for the optional arbitration of controversial issues between nations. This machinery took the form of the Permanent Court of Arbitration, popularly known as The Hague Court or Hague Tribunal</a:t>
            </a:r>
            <a:endParaRPr/>
          </a:p>
          <a:p>
            <a:pPr marL="0" lvl="0" indent="0" algn="l" rtl="0">
              <a:spcBef>
                <a:spcPts val="1200"/>
              </a:spcBef>
              <a:spcAft>
                <a:spcPts val="0"/>
              </a:spcAft>
              <a:buNone/>
            </a:pPr>
            <a:r>
              <a:rPr lang="en-GB"/>
              <a:t>to eliminate unnecessary suffering during a war on the part of all concerned, whether combatants, non-combatants, or neutrals.</a:t>
            </a:r>
            <a:endParaRPr/>
          </a:p>
          <a:p>
            <a:pPr marL="0" lvl="0" indent="0" algn="l" rtl="0">
              <a:spcBef>
                <a:spcPts val="1200"/>
              </a:spcBef>
              <a:spcAft>
                <a:spcPts val="0"/>
              </a:spcAft>
              <a:buNone/>
            </a:pPr>
            <a:r>
              <a:rPr lang="en-GB">
                <a:solidFill>
                  <a:schemeClr val="dk1"/>
                </a:solidFill>
              </a:rPr>
              <a:t> Forbidding the use of poison gas, bullets, bombardments from air”</a:t>
            </a:r>
            <a:endParaRPr>
              <a:solidFill>
                <a:schemeClr val="dk1"/>
              </a:solidFill>
            </a:endParaRPr>
          </a:p>
          <a:p>
            <a:pPr marL="0" lvl="0" indent="0" algn="l" rtl="0">
              <a:spcBef>
                <a:spcPts val="1200"/>
              </a:spcBef>
              <a:spcAft>
                <a:spcPts val="1200"/>
              </a:spcAft>
              <a:buNone/>
            </a:pPr>
            <a:r>
              <a:rPr lang="en-GB">
                <a:solidFill>
                  <a:schemeClr val="dk1"/>
                </a:solidFill>
              </a:rPr>
              <a:t>Despite failure in these issues, it was a major landmark</a:t>
            </a:r>
            <a:endParaRPr>
              <a:solidFill>
                <a:schemeClr val="dk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21" name="Google Shape;121;p2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Second Peace Conference-</a:t>
            </a:r>
            <a:endParaRPr/>
          </a:p>
          <a:p>
            <a:pPr marL="0" lvl="0" indent="0" algn="l" rtl="0">
              <a:spcBef>
                <a:spcPts val="1200"/>
              </a:spcBef>
              <a:spcAft>
                <a:spcPts val="0"/>
              </a:spcAft>
              <a:buNone/>
            </a:pPr>
            <a:r>
              <a:rPr lang="en-GB"/>
              <a:t>Promulgated by US Secretary of State, John Milton Hay in 1904</a:t>
            </a:r>
            <a:endParaRPr/>
          </a:p>
          <a:p>
            <a:pPr marL="0" lvl="0" indent="0" algn="l" rtl="0">
              <a:spcBef>
                <a:spcPts val="1200"/>
              </a:spcBef>
              <a:spcAft>
                <a:spcPts val="0"/>
              </a:spcAft>
              <a:buNone/>
            </a:pPr>
            <a:r>
              <a:rPr lang="en-GB"/>
              <a:t>Outcome- 13 conventions- “ new principles were established in regard to various aspects of warfare, including the rights and duties of neutrals, naval bombardment, the laying of automatic submarine contact mines, and the conditions under which merchant ships might be converted into warships” </a:t>
            </a:r>
            <a:endParaRPr/>
          </a:p>
          <a:p>
            <a:pPr marL="0" lvl="0" indent="0" algn="l" rtl="0">
              <a:spcBef>
                <a:spcPts val="1200"/>
              </a:spcBef>
              <a:spcAft>
                <a:spcPts val="1200"/>
              </a:spcAft>
              <a:buNone/>
            </a:pPr>
            <a:r>
              <a:rPr lang="en-GB"/>
              <a:t>A third conference was supposed to be held within 8 years but was prevented by the outbreak of WWI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US"/>
              <a:t>Rise of modern institutions </a:t>
            </a:r>
            <a:endParaRPr/>
          </a:p>
        </p:txBody>
      </p:sp>
      <p:sp>
        <p:nvSpPr>
          <p:cNvPr id="127" name="Google Shape;127;p2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None/>
            </a:pPr>
            <a:r>
              <a:rPr lang="en-GB"/>
              <a:t>From the middle of 19th century many administrative international institutions were formed-</a:t>
            </a:r>
            <a:endParaRPr/>
          </a:p>
          <a:p>
            <a:pPr marL="0" lvl="0" indent="0" algn="l" rtl="0">
              <a:spcBef>
                <a:spcPts val="1200"/>
              </a:spcBef>
              <a:spcAft>
                <a:spcPts val="0"/>
              </a:spcAft>
              <a:buNone/>
            </a:pPr>
            <a:r>
              <a:rPr lang="en-GB"/>
              <a:t>Geodetic Union, 1964</a:t>
            </a:r>
            <a:endParaRPr/>
          </a:p>
          <a:p>
            <a:pPr marL="0" lvl="0" indent="0" algn="l" rtl="0">
              <a:spcBef>
                <a:spcPts val="1200"/>
              </a:spcBef>
              <a:spcAft>
                <a:spcPts val="0"/>
              </a:spcAft>
              <a:buNone/>
            </a:pPr>
            <a:r>
              <a:rPr lang="en-GB"/>
              <a:t>ITU ,1865</a:t>
            </a:r>
            <a:endParaRPr/>
          </a:p>
          <a:p>
            <a:pPr marL="0" lvl="0" indent="0" algn="l" rtl="0">
              <a:spcBef>
                <a:spcPts val="1200"/>
              </a:spcBef>
              <a:spcAft>
                <a:spcPts val="0"/>
              </a:spcAft>
              <a:buNone/>
            </a:pPr>
            <a:r>
              <a:rPr lang="en-GB"/>
              <a:t>International Meteorological Organization, 1873</a:t>
            </a:r>
            <a:endParaRPr/>
          </a:p>
          <a:p>
            <a:pPr marL="0" lvl="0" indent="0" algn="l" rtl="0">
              <a:spcBef>
                <a:spcPts val="1200"/>
              </a:spcBef>
              <a:spcAft>
                <a:spcPts val="0"/>
              </a:spcAft>
              <a:buNone/>
            </a:pPr>
            <a:r>
              <a:rPr lang="en-GB"/>
              <a:t>UPU</a:t>
            </a:r>
            <a:endParaRPr/>
          </a:p>
          <a:p>
            <a:pPr marL="0" lvl="0" indent="0" algn="l" rtl="0">
              <a:spcBef>
                <a:spcPts val="1200"/>
              </a:spcBef>
              <a:spcAft>
                <a:spcPts val="1200"/>
              </a:spcAft>
              <a:buNone/>
            </a:pPr>
            <a:r>
              <a:rPr lang="en-GB"/>
              <a:t>he International Copyright Union (1886); the Central Office for International Railway Transport (1890); and the United International Bureau for the Protection of Intellectual Property (1893)</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33" name="Google Shape;133;p2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rtl="0"/>
            <a:r>
              <a:rPr lang="en-GB" sz="1800" b="0" i="0" u="none" strike="noStrike">
                <a:solidFill>
                  <a:srgbClr val="595959"/>
                </a:solidFill>
                <a:effectLst/>
                <a:latin typeface="Arial" panose="020B0604020202020204" pitchFamily="34" charset="0"/>
              </a:rPr>
              <a:t>A major breakthrough in the evolution of international organisation took place in the year 1919 through the Versailles peace settlement following the first world war</a:t>
            </a:r>
            <a:endParaRPr lang="en-GB">
              <a:effectLst/>
            </a:endParaRPr>
          </a:p>
          <a:p>
            <a:pPr rtl="0"/>
            <a:r>
              <a:rPr lang="en-GB" sz="1800" b="0" i="0" u="none" strike="noStrike">
                <a:solidFill>
                  <a:srgbClr val="595959"/>
                </a:solidFill>
                <a:effectLst/>
                <a:latin typeface="Arial" panose="020B0604020202020204" pitchFamily="34" charset="0"/>
              </a:rPr>
              <a:t>1918- US President Woodrow Wilson made his famous 14 points speech</a:t>
            </a:r>
            <a:endParaRPr lang="en-GB">
              <a:effectLst/>
            </a:endParaRPr>
          </a:p>
          <a:p>
            <a:pPr rtl="0"/>
            <a:r>
              <a:rPr lang="en-GB" sz="1800" b="0" i="0" u="none" strike="noStrike">
                <a:solidFill>
                  <a:srgbClr val="595959"/>
                </a:solidFill>
                <a:effectLst/>
                <a:latin typeface="Arial" panose="020B0604020202020204" pitchFamily="34" charset="0"/>
              </a:rPr>
              <a:t>Here he called for the creation of a general association of nations to ensure political independence and territorial integrity </a:t>
            </a:r>
            <a:endParaRPr lang="en-GB">
              <a:effectLst/>
            </a:endParaRPr>
          </a:p>
          <a:p>
            <a:pPr rtl="0"/>
            <a:r>
              <a:rPr lang="en-GB" sz="1800" b="0" i="0" u="none" strike="noStrike">
                <a:solidFill>
                  <a:srgbClr val="595959"/>
                </a:solidFill>
                <a:effectLst/>
                <a:latin typeface="Arial" panose="020B0604020202020204" pitchFamily="34" charset="0"/>
              </a:rPr>
              <a:t>This led to the formation of League of Nations this was the first international organisation to ensure international peace and collective security </a:t>
            </a:r>
            <a:endParaRPr lang="en-GB">
              <a:effectLst/>
            </a:endParaRPr>
          </a:p>
          <a:p>
            <a:pPr rtl="0"/>
            <a:r>
              <a:rPr lang="en-GB" sz="1800" b="0" i="0" u="none" strike="noStrike">
                <a:solidFill>
                  <a:srgbClr val="595959"/>
                </a:solidFill>
                <a:effectLst/>
                <a:latin typeface="Arial" panose="020B0604020202020204" pitchFamily="34" charset="0"/>
              </a:rPr>
              <a:t>It nevertheless failed to prevent war! </a:t>
            </a:r>
            <a:endParaRPr lang="en-GB">
              <a:effectLst/>
            </a:endParaRPr>
          </a:p>
          <a:p>
            <a:pPr marL="0" lvl="0" indent="0" algn="l" rtl="0">
              <a:spcBef>
                <a:spcPts val="0"/>
              </a:spcBef>
              <a:spcAft>
                <a:spcPts val="120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E1559-B481-CE48-A2DD-A3512DC1CC22}"/>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D9AC31C9-4904-F347-B2AE-DBD0DD84A890}"/>
              </a:ext>
            </a:extLst>
          </p:cNvPr>
          <p:cNvSpPr>
            <a:spLocks noGrp="1"/>
          </p:cNvSpPr>
          <p:nvPr>
            <p:ph type="body" idx="1"/>
          </p:nvPr>
        </p:nvSpPr>
        <p:spPr>
          <a:xfrm>
            <a:off x="374676" y="1152474"/>
            <a:ext cx="8520600" cy="3416400"/>
          </a:xfrm>
        </p:spPr>
        <p:txBody>
          <a:bodyPr>
            <a:normAutofit lnSpcReduction="10000"/>
          </a:bodyPr>
          <a:lstStyle/>
          <a:p>
            <a:r>
              <a:rPr lang="en-US"/>
              <a:t>After the second world war, organization at the international level received more impetus – UN </a:t>
            </a:r>
          </a:p>
          <a:p>
            <a:r>
              <a:rPr lang="en-US"/>
              <a:t>In 1944 economic cooperation was given importance. In Bretton Woods agreement was made towards the necessity of cooperation in monetary and trade issues. Hence came up organizations like the IMF, GATT</a:t>
            </a:r>
          </a:p>
          <a:p>
            <a:r>
              <a:rPr lang="en-US"/>
              <a:t>Many organizations came up in Europe- European Union </a:t>
            </a:r>
          </a:p>
          <a:p>
            <a:r>
              <a:rPr lang="en-US"/>
              <a:t>The cold war led to military cooperation in Europe- NATO by Western Europe and Warsaw pact of Eastern Europe</a:t>
            </a:r>
          </a:p>
          <a:p>
            <a:r>
              <a:rPr lang="en-US"/>
              <a:t>Following independence in Africa and Asia in 1950s and 60s the need for organization rose leading to the creation of Organization of African Unity in 1963, ASEAN, SAARC and the APEC in the Asia-Pacific region</a:t>
            </a:r>
          </a:p>
        </p:txBody>
      </p:sp>
    </p:spTree>
    <p:extLst>
      <p:ext uri="{BB962C8B-B14F-4D97-AF65-F5344CB8AC3E}">
        <p14:creationId xmlns:p14="http://schemas.microsoft.com/office/powerpoint/2010/main" val="15490098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0D49A-DFAA-6547-B7D9-42635CD5573C}"/>
              </a:ext>
            </a:extLst>
          </p:cNvPr>
          <p:cNvSpPr>
            <a:spLocks noGrp="1"/>
          </p:cNvSpPr>
          <p:nvPr>
            <p:ph type="title"/>
          </p:nvPr>
        </p:nvSpPr>
        <p:spPr/>
        <p:txBody>
          <a:bodyPr>
            <a:normAutofit fontScale="90000"/>
          </a:bodyPr>
          <a:lstStyle/>
          <a:p>
            <a:r>
              <a:rPr lang="en-US"/>
              <a:t>Sources</a:t>
            </a:r>
          </a:p>
        </p:txBody>
      </p:sp>
      <p:sp>
        <p:nvSpPr>
          <p:cNvPr id="3" name="Text Placeholder 2">
            <a:extLst>
              <a:ext uri="{FF2B5EF4-FFF2-40B4-BE49-F238E27FC236}">
                <a16:creationId xmlns:a16="http://schemas.microsoft.com/office/drawing/2014/main" id="{FFDB60CC-E877-FE4A-8BCC-8303A25877FD}"/>
              </a:ext>
            </a:extLst>
          </p:cNvPr>
          <p:cNvSpPr>
            <a:spLocks noGrp="1"/>
          </p:cNvSpPr>
          <p:nvPr>
            <p:ph type="body" idx="1"/>
          </p:nvPr>
        </p:nvSpPr>
        <p:spPr/>
        <p:txBody>
          <a:bodyPr>
            <a:normAutofit fontScale="92500" lnSpcReduction="10000"/>
          </a:bodyPr>
          <a:lstStyle/>
          <a:p>
            <a:r>
              <a:rPr lang="en-GB" sz="1800" u="sng">
                <a:solidFill>
                  <a:schemeClr val="hlink"/>
                </a:solidFill>
                <a:hlinkClick r:id="rId2"/>
              </a:rPr>
              <a:t>https://www.britannica.com/topic/international-organization</a:t>
            </a:r>
            <a:endParaRPr lang="en-US" sz="1800" u="sng">
              <a:solidFill>
                <a:schemeClr val="hlink"/>
              </a:solidFill>
            </a:endParaRPr>
          </a:p>
          <a:p>
            <a:endParaRPr lang="en-US" u="sng">
              <a:solidFill>
                <a:schemeClr val="hlink"/>
              </a:solidFill>
            </a:endParaRPr>
          </a:p>
          <a:p>
            <a:r>
              <a:rPr lang="en-GB" u="sng">
                <a:solidFill>
                  <a:schemeClr val="hlink"/>
                </a:solidFill>
              </a:rPr>
              <a:t> https </a:t>
            </a:r>
            <a:r>
              <a:rPr lang="en-GB" u="sng">
                <a:solidFill>
                  <a:schemeClr val="hlink"/>
                </a:solidFill>
                <a:hlinkClick r:id="rId3"/>
              </a:rPr>
              <a:t>www.scribd.com/doc/37994331/Evolution-of-International-Organisations</a:t>
            </a:r>
            <a:r>
              <a:rPr lang="en-GB"/>
              <a:t>)</a:t>
            </a:r>
            <a:endParaRPr lang="en-US"/>
          </a:p>
          <a:p>
            <a:endParaRPr lang="en-US"/>
          </a:p>
          <a:p>
            <a:r>
              <a:rPr lang="en-US">
                <a:hlinkClick r:id="rId4"/>
              </a:rPr>
              <a:t>https://www.abyssinialaw.com/study-on-line/item/475-the-historical-development-of-international-organizations</a:t>
            </a:r>
            <a:endParaRPr lang="en-US"/>
          </a:p>
          <a:p>
            <a:endParaRPr lang="en-US"/>
          </a:p>
          <a:p>
            <a:r>
              <a:rPr lang="en-US">
                <a:hlinkClick r:id="rId5"/>
              </a:rPr>
              <a:t>https://oxfordre.com/internationalstudies/view/10.1093/acrefore/9780190846626.001.0001/acrefore-9780190846626-e-328#:~:text=The%20first%20phase%20started%20with,the%20building%20of%20permanent%20institutions</a:t>
            </a:r>
            <a:r>
              <a:rPr lang="en-US"/>
              <a:t>.</a:t>
            </a:r>
          </a:p>
          <a:p>
            <a:endParaRPr lang="en-US"/>
          </a:p>
          <a:p>
            <a:pPr marL="114300" indent="0">
              <a:buNone/>
            </a:pPr>
            <a:endParaRPr lang="en-US"/>
          </a:p>
          <a:p>
            <a:endParaRPr lang="en-US"/>
          </a:p>
          <a:p>
            <a:endParaRPr lang="en-GB"/>
          </a:p>
          <a:p>
            <a:endParaRPr lang="en-GB" sz="1800">
              <a:solidFill>
                <a:schemeClr val="dk1"/>
              </a:solidFill>
            </a:endParaRPr>
          </a:p>
          <a:p>
            <a:endParaRPr lang="en-US"/>
          </a:p>
          <a:p>
            <a:endParaRPr lang="en-US"/>
          </a:p>
        </p:txBody>
      </p:sp>
    </p:spTree>
    <p:extLst>
      <p:ext uri="{BB962C8B-B14F-4D97-AF65-F5344CB8AC3E}">
        <p14:creationId xmlns:p14="http://schemas.microsoft.com/office/powerpoint/2010/main" val="3893683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What are International Organizations</a:t>
            </a:r>
            <a:endParaRPr/>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85000" lnSpcReduction="10000"/>
          </a:bodyPr>
          <a:lstStyle/>
          <a:p>
            <a:pPr marL="0" lvl="0" indent="0" algn="l" rtl="0">
              <a:spcBef>
                <a:spcPts val="0"/>
              </a:spcBef>
              <a:spcAft>
                <a:spcPts val="0"/>
              </a:spcAft>
              <a:buNone/>
            </a:pPr>
            <a:r>
              <a:rPr lang="en-GB"/>
              <a:t>“International organizations are institution drawing membership from at least three states, having activities in several states, and whose members are held together by a formal agreement” (https://www.britannica.com/topic/international-organization)</a:t>
            </a:r>
            <a:endParaRPr/>
          </a:p>
          <a:p>
            <a:pPr marL="0" lvl="0" indent="0" algn="l" rtl="0">
              <a:spcBef>
                <a:spcPts val="1200"/>
              </a:spcBef>
              <a:spcAft>
                <a:spcPts val="0"/>
              </a:spcAft>
              <a:buNone/>
            </a:pPr>
            <a:r>
              <a:rPr lang="en-GB"/>
              <a:t>International organizations varies in size, geographical representation and purpose and organizational structure depending on their purpose</a:t>
            </a:r>
            <a:endParaRPr/>
          </a:p>
          <a:p>
            <a:pPr marL="0" lvl="0" indent="0" algn="l" rtl="0">
              <a:spcBef>
                <a:spcPts val="1200"/>
              </a:spcBef>
              <a:spcAft>
                <a:spcPts val="0"/>
              </a:spcAft>
              <a:buNone/>
            </a:pPr>
            <a:r>
              <a:rPr lang="en-GB"/>
              <a:t>International organizations have diverse functions like providing information and monitoring trends, delivering services and aid, settling disputes, economic and political cooperation</a:t>
            </a:r>
            <a:endParaRPr/>
          </a:p>
          <a:p>
            <a:pPr marL="0" lvl="0" indent="0" algn="l" rtl="0">
              <a:spcBef>
                <a:spcPts val="1200"/>
              </a:spcBef>
              <a:spcAft>
                <a:spcPts val="0"/>
              </a:spcAft>
              <a:buNone/>
            </a:pPr>
            <a:r>
              <a:rPr lang="en-GB"/>
              <a:t>The ultimate authority of international organizations lies with the member states</a:t>
            </a:r>
            <a:endParaRPr/>
          </a:p>
          <a:p>
            <a:pPr marL="0" lvl="0" indent="0" algn="l" rtl="0">
              <a:spcBef>
                <a:spcPts val="1200"/>
              </a:spcBef>
              <a:spcAft>
                <a:spcPts val="0"/>
              </a:spcAft>
              <a:buNone/>
            </a:pPr>
            <a:r>
              <a:rPr lang="en-GB"/>
              <a:t>Many NGOs are international in scope</a:t>
            </a:r>
            <a:endParaRPr/>
          </a:p>
          <a:p>
            <a:pPr marL="0" lvl="0" indent="0" algn="l" rtl="0">
              <a:spcBef>
                <a:spcPts val="1200"/>
              </a:spcBef>
              <a:spcAft>
                <a:spcPts val="120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Major International Organizations</a:t>
            </a:r>
            <a:endParaRPr/>
          </a:p>
        </p:txBody>
      </p:sp>
      <p:sp>
        <p:nvSpPr>
          <p:cNvPr id="67" name="Google Shape;67;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UNO</a:t>
            </a:r>
            <a:endParaRPr/>
          </a:p>
          <a:p>
            <a:pPr marL="0" lvl="0" indent="0" algn="l" rtl="0">
              <a:spcBef>
                <a:spcPts val="1200"/>
              </a:spcBef>
              <a:spcAft>
                <a:spcPts val="0"/>
              </a:spcAft>
              <a:buNone/>
            </a:pPr>
            <a:r>
              <a:rPr lang="en-GB"/>
              <a:t>APEC</a:t>
            </a:r>
            <a:endParaRPr/>
          </a:p>
          <a:p>
            <a:pPr marL="0" lvl="0" indent="0" algn="l" rtl="0">
              <a:spcBef>
                <a:spcPts val="1200"/>
              </a:spcBef>
              <a:spcAft>
                <a:spcPts val="0"/>
              </a:spcAft>
              <a:buNone/>
            </a:pPr>
            <a:r>
              <a:rPr lang="en-GB"/>
              <a:t>OPEC</a:t>
            </a:r>
            <a:endParaRPr/>
          </a:p>
          <a:p>
            <a:pPr marL="0" lvl="0" indent="0" algn="l" rtl="0">
              <a:spcBef>
                <a:spcPts val="1200"/>
              </a:spcBef>
              <a:spcAft>
                <a:spcPts val="0"/>
              </a:spcAft>
              <a:buNone/>
            </a:pPr>
            <a:r>
              <a:rPr lang="en-GB"/>
              <a:t>NATO</a:t>
            </a:r>
            <a:endParaRPr/>
          </a:p>
          <a:p>
            <a:pPr marL="0" lvl="0" indent="0" algn="l" rtl="0">
              <a:spcBef>
                <a:spcPts val="1200"/>
              </a:spcBef>
              <a:spcAft>
                <a:spcPts val="0"/>
              </a:spcAft>
              <a:buNone/>
            </a:pPr>
            <a:r>
              <a:rPr lang="en-GB"/>
              <a:t>ARF</a:t>
            </a:r>
            <a:endParaRPr/>
          </a:p>
          <a:p>
            <a:pPr marL="0" lvl="0" indent="0" algn="l" rtl="0">
              <a:spcBef>
                <a:spcPts val="1200"/>
              </a:spcBef>
              <a:spcAft>
                <a:spcPts val="0"/>
              </a:spcAft>
              <a:buNone/>
            </a:pPr>
            <a:r>
              <a:rPr lang="en-GB"/>
              <a:t>SAARC</a:t>
            </a:r>
            <a:endParaRPr/>
          </a:p>
          <a:p>
            <a:pPr marL="0" lvl="0" indent="0" algn="l" rtl="0">
              <a:spcBef>
                <a:spcPts val="1200"/>
              </a:spcBef>
              <a:spcAft>
                <a:spcPts val="1200"/>
              </a:spcAft>
              <a:buNone/>
            </a:pPr>
            <a:r>
              <a:rPr lang="en-GB"/>
              <a:t>ASEAN</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Evolution of International Organizations</a:t>
            </a:r>
            <a:endParaRPr/>
          </a:p>
        </p:txBody>
      </p:sp>
      <p:sp>
        <p:nvSpPr>
          <p:cNvPr id="73" name="Google Shape;73;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In their contemporary form International Organizations did not appear before 19th century</a:t>
            </a:r>
            <a:endParaRPr/>
          </a:p>
          <a:p>
            <a:pPr marL="0" lvl="0" indent="0" algn="l" rtl="0">
              <a:spcBef>
                <a:spcPts val="1200"/>
              </a:spcBef>
              <a:spcAft>
                <a:spcPts val="0"/>
              </a:spcAft>
              <a:buNone/>
            </a:pPr>
            <a:r>
              <a:rPr lang="en-GB"/>
              <a:t>“F</a:t>
            </a:r>
            <a:r>
              <a:rPr lang="en-GB" sz="1100">
                <a:solidFill>
                  <a:schemeClr val="dk1"/>
                </a:solidFill>
              </a:rPr>
              <a:t>ollowing the</a:t>
            </a:r>
            <a:r>
              <a:rPr lang="en-GB" sz="1100">
                <a:solidFill>
                  <a:schemeClr val="dk1"/>
                </a:solidFill>
                <a:uFill>
                  <a:noFill/>
                </a:uFill>
                <a:hlinkClick r:id="rId3">
                  <a:extLst>
                    <a:ext uri="{A12FA001-AC4F-418D-AE19-62706E023703}">
                      <ahyp:hlinkClr xmlns:ahyp="http://schemas.microsoft.com/office/drawing/2018/hyperlinkcolor" val="tx"/>
                    </a:ext>
                  </a:extLst>
                </a:hlinkClick>
              </a:rPr>
              <a:t> </a:t>
            </a:r>
            <a:r>
              <a:rPr lang="en-GB" sz="1100" u="sng">
                <a:solidFill>
                  <a:schemeClr val="hlink"/>
                </a:solidFill>
                <a:hlinkClick r:id="rId3"/>
              </a:rPr>
              <a:t>French Revolution</a:t>
            </a:r>
            <a:r>
              <a:rPr lang="en-GB" sz="1100">
                <a:solidFill>
                  <a:schemeClr val="dk1"/>
                </a:solidFill>
              </a:rPr>
              <a:t> and the</a:t>
            </a:r>
            <a:r>
              <a:rPr lang="en-GB" sz="1100">
                <a:solidFill>
                  <a:schemeClr val="dk1"/>
                </a:solidFill>
                <a:uFill>
                  <a:noFill/>
                </a:uFill>
                <a:hlinkClick r:id="rId4">
                  <a:extLst>
                    <a:ext uri="{A12FA001-AC4F-418D-AE19-62706E023703}">
                      <ahyp:hlinkClr xmlns:ahyp="http://schemas.microsoft.com/office/drawing/2018/hyperlinkcolor" val="tx"/>
                    </a:ext>
                  </a:extLst>
                </a:hlinkClick>
              </a:rPr>
              <a:t> </a:t>
            </a:r>
            <a:r>
              <a:rPr lang="en-GB" sz="1100" u="sng">
                <a:solidFill>
                  <a:schemeClr val="hlink"/>
                </a:solidFill>
                <a:hlinkClick r:id="rId4"/>
              </a:rPr>
              <a:t>Napoleonic Wars</a:t>
            </a:r>
            <a:r>
              <a:rPr lang="en-GB" sz="1100">
                <a:solidFill>
                  <a:schemeClr val="dk1"/>
                </a:solidFill>
              </a:rPr>
              <a:t> of the late 18th and early 19th centuries, leaders of the major European powers met periodically, in a system of consultation known as the</a:t>
            </a:r>
            <a:r>
              <a:rPr lang="en-GB" sz="1100">
                <a:solidFill>
                  <a:schemeClr val="dk1"/>
                </a:solidFill>
                <a:uFill>
                  <a:noFill/>
                </a:uFill>
                <a:hlinkClick r:id="rId5">
                  <a:extLst>
                    <a:ext uri="{A12FA001-AC4F-418D-AE19-62706E023703}">
                      <ahyp:hlinkClr xmlns:ahyp="http://schemas.microsoft.com/office/drawing/2018/hyperlinkcolor" val="tx"/>
                    </a:ext>
                  </a:extLst>
                </a:hlinkClick>
              </a:rPr>
              <a:t> </a:t>
            </a:r>
            <a:r>
              <a:rPr lang="en-GB" sz="1100" u="sng">
                <a:solidFill>
                  <a:schemeClr val="hlink"/>
                </a:solidFill>
                <a:hlinkClick r:id="rId5"/>
              </a:rPr>
              <a:t>Concert of Europe</a:t>
            </a:r>
            <a:r>
              <a:rPr lang="en-GB" sz="1100">
                <a:solidFill>
                  <a:schemeClr val="dk1"/>
                </a:solidFill>
              </a:rPr>
              <a:t>, to attempt to preserve the status quo and to protect their governments from internal rebellion.” (</a:t>
            </a:r>
            <a:r>
              <a:rPr lang="en-GB" sz="1100" u="sng">
                <a:solidFill>
                  <a:schemeClr val="hlink"/>
                </a:solidFill>
                <a:hlinkClick r:id="rId6"/>
              </a:rPr>
              <a:t>https://www.britannica.com/topic/international-organization</a:t>
            </a:r>
            <a:r>
              <a:rPr lang="en-GB" sz="1100">
                <a:solidFill>
                  <a:schemeClr val="dk1"/>
                </a:solidFill>
              </a:rPr>
              <a:t>)</a:t>
            </a:r>
            <a:endParaRPr sz="1100">
              <a:solidFill>
                <a:schemeClr val="dk1"/>
              </a:solidFill>
            </a:endParaRPr>
          </a:p>
          <a:p>
            <a:pPr marL="0" lvl="0" indent="0" algn="l" rtl="0">
              <a:spcBef>
                <a:spcPts val="1200"/>
              </a:spcBef>
              <a:spcAft>
                <a:spcPts val="0"/>
              </a:spcAft>
              <a:buNone/>
            </a:pPr>
            <a:r>
              <a:rPr lang="en-GB" sz="1100">
                <a:solidFill>
                  <a:schemeClr val="dk1"/>
                </a:solidFill>
              </a:rPr>
              <a:t>“Later in the 19th century, various international organizations, such as the International Telegraph Union (1865; now the</a:t>
            </a:r>
            <a:r>
              <a:rPr lang="en-GB" sz="1100">
                <a:solidFill>
                  <a:schemeClr val="dk1"/>
                </a:solidFill>
                <a:uFill>
                  <a:noFill/>
                </a:uFill>
                <a:hlinkClick r:id="rId7">
                  <a:extLst>
                    <a:ext uri="{A12FA001-AC4F-418D-AE19-62706E023703}">
                      <ahyp:hlinkClr xmlns:ahyp="http://schemas.microsoft.com/office/drawing/2018/hyperlinkcolor" val="tx"/>
                    </a:ext>
                  </a:extLst>
                </a:hlinkClick>
              </a:rPr>
              <a:t> </a:t>
            </a:r>
            <a:r>
              <a:rPr lang="en-GB" sz="1100" u="sng">
                <a:solidFill>
                  <a:schemeClr val="hlink"/>
                </a:solidFill>
                <a:hlinkClick r:id="rId7"/>
              </a:rPr>
              <a:t>International Telecommunication Union</a:t>
            </a:r>
            <a:r>
              <a:rPr lang="en-GB" sz="1100">
                <a:solidFill>
                  <a:schemeClr val="dk1"/>
                </a:solidFill>
              </a:rPr>
              <a:t>), were established to provide specialized services and to perform specific tasks. In 1899 and 1907 European and non-European states met to develop rules to regulate armaments and the conduct of war. These conferences produced the</a:t>
            </a:r>
            <a:r>
              <a:rPr lang="en-GB" sz="1100">
                <a:solidFill>
                  <a:schemeClr val="dk1"/>
                </a:solidFill>
                <a:uFill>
                  <a:noFill/>
                </a:uFill>
                <a:hlinkClick r:id="rId8">
                  <a:extLst>
                    <a:ext uri="{A12FA001-AC4F-418D-AE19-62706E023703}">
                      <ahyp:hlinkClr xmlns:ahyp="http://schemas.microsoft.com/office/drawing/2018/hyperlinkcolor" val="tx"/>
                    </a:ext>
                  </a:extLst>
                </a:hlinkClick>
              </a:rPr>
              <a:t> </a:t>
            </a:r>
            <a:r>
              <a:rPr lang="en-GB" sz="1100" u="sng">
                <a:solidFill>
                  <a:schemeClr val="hlink"/>
                </a:solidFill>
                <a:hlinkClick r:id="rId8"/>
              </a:rPr>
              <a:t>Hague Conventions</a:t>
            </a:r>
            <a:r>
              <a:rPr lang="en-GB" sz="1100">
                <a:solidFill>
                  <a:schemeClr val="dk1"/>
                </a:solidFill>
              </a:rPr>
              <a:t>, which included agreements on the peaceful settlement of war, the treatment of prisoners of</a:t>
            </a:r>
            <a:r>
              <a:rPr lang="en-GB" sz="1100">
                <a:solidFill>
                  <a:schemeClr val="dk1"/>
                </a:solidFill>
                <a:uFill>
                  <a:noFill/>
                </a:uFill>
                <a:hlinkClick r:id="rId9">
                  <a:extLst>
                    <a:ext uri="{A12FA001-AC4F-418D-AE19-62706E023703}">
                      <ahyp:hlinkClr xmlns:ahyp="http://schemas.microsoft.com/office/drawing/2018/hyperlinkcolor" val="tx"/>
                    </a:ext>
                  </a:extLst>
                </a:hlinkClick>
              </a:rPr>
              <a:t> </a:t>
            </a:r>
            <a:r>
              <a:rPr lang="en-GB" sz="1100" u="sng">
                <a:solidFill>
                  <a:schemeClr val="hlink"/>
                </a:solidFill>
                <a:hlinkClick r:id="rId9"/>
              </a:rPr>
              <a:t>war</a:t>
            </a:r>
            <a:r>
              <a:rPr lang="en-GB" sz="1100">
                <a:solidFill>
                  <a:schemeClr val="dk1"/>
                </a:solidFill>
              </a:rPr>
              <a:t>, and the rights of</a:t>
            </a:r>
            <a:r>
              <a:rPr lang="en-GB" sz="1100">
                <a:solidFill>
                  <a:schemeClr val="dk1"/>
                </a:solidFill>
                <a:uFill>
                  <a:noFill/>
                </a:uFill>
                <a:hlinkClick r:id="rId10">
                  <a:extLst>
                    <a:ext uri="{A12FA001-AC4F-418D-AE19-62706E023703}">
                      <ahyp:hlinkClr xmlns:ahyp="http://schemas.microsoft.com/office/drawing/2018/hyperlinkcolor" val="tx"/>
                    </a:ext>
                  </a:extLst>
                </a:hlinkClick>
              </a:rPr>
              <a:t> </a:t>
            </a:r>
            <a:r>
              <a:rPr lang="en-GB" sz="1100" u="sng">
                <a:solidFill>
                  <a:schemeClr val="hlink"/>
                </a:solidFill>
                <a:hlinkClick r:id="rId10"/>
              </a:rPr>
              <a:t>neutral</a:t>
            </a:r>
            <a:r>
              <a:rPr lang="en-GB" sz="1100">
                <a:solidFill>
                  <a:schemeClr val="dk1"/>
                </a:solidFill>
              </a:rPr>
              <a:t> states. These various meetings and agreements served as</a:t>
            </a:r>
            <a:r>
              <a:rPr lang="en-GB" sz="1100">
                <a:solidFill>
                  <a:schemeClr val="dk1"/>
                </a:solidFill>
                <a:uFill>
                  <a:noFill/>
                </a:uFill>
                <a:hlinkClick r:id="rId11">
                  <a:extLst>
                    <a:ext uri="{A12FA001-AC4F-418D-AE19-62706E023703}">
                      <ahyp:hlinkClr xmlns:ahyp="http://schemas.microsoft.com/office/drawing/2018/hyperlinkcolor" val="tx"/>
                    </a:ext>
                  </a:extLst>
                </a:hlinkClick>
              </a:rPr>
              <a:t> </a:t>
            </a:r>
            <a:r>
              <a:rPr lang="en-GB" sz="1100" u="sng">
                <a:solidFill>
                  <a:schemeClr val="hlink"/>
                </a:solidFill>
                <a:hlinkClick r:id="rId11"/>
              </a:rPr>
              <a:t>precursors</a:t>
            </a:r>
            <a:r>
              <a:rPr lang="en-GB" sz="1100">
                <a:solidFill>
                  <a:schemeClr val="dk1"/>
                </a:solidFill>
              </a:rPr>
              <a:t> to the international organizations of the 20th century, such as the</a:t>
            </a:r>
            <a:r>
              <a:rPr lang="en-GB" sz="1100">
                <a:solidFill>
                  <a:schemeClr val="dk1"/>
                </a:solidFill>
                <a:uFill>
                  <a:noFill/>
                </a:uFill>
                <a:hlinkClick r:id="rId12">
                  <a:extLst>
                    <a:ext uri="{A12FA001-AC4F-418D-AE19-62706E023703}">
                      <ahyp:hlinkClr xmlns:ahyp="http://schemas.microsoft.com/office/drawing/2018/hyperlinkcolor" val="tx"/>
                    </a:ext>
                  </a:extLst>
                </a:hlinkClick>
              </a:rPr>
              <a:t> </a:t>
            </a:r>
            <a:r>
              <a:rPr lang="en-GB" sz="1100" u="sng">
                <a:solidFill>
                  <a:schemeClr val="hlink"/>
                </a:solidFill>
                <a:hlinkClick r:id="rId12"/>
              </a:rPr>
              <a:t>League of Nations</a:t>
            </a:r>
            <a:r>
              <a:rPr lang="en-GB" sz="1100">
                <a:solidFill>
                  <a:schemeClr val="dk1"/>
                </a:solidFill>
              </a:rPr>
              <a:t> and the</a:t>
            </a:r>
            <a:r>
              <a:rPr lang="en-GB" sz="1100">
                <a:solidFill>
                  <a:schemeClr val="dk1"/>
                </a:solidFill>
                <a:uFill>
                  <a:noFill/>
                </a:uFill>
                <a:hlinkClick r:id="rId13">
                  <a:extLst>
                    <a:ext uri="{A12FA001-AC4F-418D-AE19-62706E023703}">
                      <ahyp:hlinkClr xmlns:ahyp="http://schemas.microsoft.com/office/drawing/2018/hyperlinkcolor" val="tx"/>
                    </a:ext>
                  </a:extLst>
                </a:hlinkClick>
              </a:rPr>
              <a:t> </a:t>
            </a:r>
            <a:r>
              <a:rPr lang="en-GB" sz="1100" u="sng">
                <a:solidFill>
                  <a:schemeClr val="hlink"/>
                </a:solidFill>
                <a:hlinkClick r:id="rId13"/>
              </a:rPr>
              <a:t>United Nations</a:t>
            </a:r>
            <a:r>
              <a:rPr lang="en-GB" sz="1100">
                <a:solidFill>
                  <a:schemeClr val="dk1"/>
                </a:solidFill>
              </a:rPr>
              <a:t> (UN)” (</a:t>
            </a:r>
            <a:r>
              <a:rPr lang="en-GB" sz="1100" u="sng">
                <a:solidFill>
                  <a:schemeClr val="hlink"/>
                </a:solidFill>
                <a:hlinkClick r:id="rId6"/>
              </a:rPr>
              <a:t>https://www.britannica.com/topic/international-organization</a:t>
            </a:r>
            <a:r>
              <a:rPr lang="en-GB" sz="1100">
                <a:solidFill>
                  <a:schemeClr val="dk1"/>
                </a:solidFill>
              </a:rPr>
              <a:t>)</a:t>
            </a:r>
            <a:endParaRPr sz="1100">
              <a:solidFill>
                <a:schemeClr val="dk1"/>
              </a:solidFill>
            </a:endParaRPr>
          </a:p>
          <a:p>
            <a:pPr marL="0" lvl="0" indent="0" algn="l" rtl="0">
              <a:spcBef>
                <a:spcPts val="1200"/>
              </a:spcBef>
              <a:spcAft>
                <a:spcPts val="1200"/>
              </a:spcAft>
              <a:buNone/>
            </a:pPr>
            <a:endParaRPr sz="110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Evolution of International Organizations</a:t>
            </a:r>
            <a:endParaRPr/>
          </a:p>
        </p:txBody>
      </p:sp>
      <p:sp>
        <p:nvSpPr>
          <p:cNvPr id="79" name="Google Shape;79;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85000"/>
          </a:bodyPr>
          <a:lstStyle/>
          <a:p>
            <a:pPr marL="0" lvl="0" indent="0" algn="l" rtl="0">
              <a:spcBef>
                <a:spcPts val="0"/>
              </a:spcBef>
              <a:spcAft>
                <a:spcPts val="0"/>
              </a:spcAft>
              <a:buNone/>
            </a:pPr>
            <a:r>
              <a:rPr lang="en-GB"/>
              <a:t>“ The evolution of international organizations (IOs) can be divided into three phrases. </a:t>
            </a:r>
            <a:endParaRPr/>
          </a:p>
          <a:p>
            <a:pPr marL="0" lvl="0" indent="0" algn="l" rtl="0">
              <a:spcBef>
                <a:spcPts val="1200"/>
              </a:spcBef>
              <a:spcAft>
                <a:spcPts val="0"/>
              </a:spcAft>
              <a:buNone/>
            </a:pPr>
            <a:r>
              <a:rPr lang="en-GB"/>
              <a:t>The first phase started with the Congress of Vienna (1814–15), which set in motion a series of innovations, inventions, and learning processes, shaping the core of what we now call IOs. </a:t>
            </a:r>
            <a:endParaRPr/>
          </a:p>
          <a:p>
            <a:pPr marL="0" lvl="0" indent="0" algn="l" rtl="0">
              <a:spcBef>
                <a:spcPts val="1200"/>
              </a:spcBef>
              <a:spcAft>
                <a:spcPts val="0"/>
              </a:spcAft>
              <a:buNone/>
            </a:pPr>
            <a:r>
              <a:rPr lang="en-GB"/>
              <a:t>The second phase of international organization in the nineteenth century is characterized by the building of permanent institutions. This is reflected in the new and dominant term “union” for organization. The term “public international union” (PIU) became the overarching term for the by intergovernmental organizations (IGOs) of the late nineteenth and early twentieth centuries. </a:t>
            </a:r>
            <a:endParaRPr/>
          </a:p>
          <a:p>
            <a:pPr marL="0" lvl="0" indent="0" algn="l" rtl="0">
              <a:spcBef>
                <a:spcPts val="1200"/>
              </a:spcBef>
              <a:spcAft>
                <a:spcPts val="1200"/>
              </a:spcAft>
              <a:buNone/>
            </a:pPr>
            <a:r>
              <a:rPr lang="en-GB"/>
              <a:t>PIUs have been regarded as “early IGOs” which later transformed into specialized agencies of the UN system, with their subdivisions as institutional prototypes for the League of Nations and the UN.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Evolution of International Organizations</a:t>
            </a:r>
            <a:endParaRPr/>
          </a:p>
        </p:txBody>
      </p:sp>
      <p:sp>
        <p:nvSpPr>
          <p:cNvPr id="85" name="Google Shape;85;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None/>
            </a:pPr>
            <a:r>
              <a:rPr lang="en-GB"/>
              <a:t>“ The third phase of international organization is the continued existence of IOs during the first half of the twentieth century. The outbreak of World War I can be regarded as an exogenous shock to the evolutionary development of IOs. </a:t>
            </a:r>
            <a:endParaRPr/>
          </a:p>
          <a:p>
            <a:pPr marL="0" lvl="0" indent="0" algn="l" rtl="0">
              <a:spcBef>
                <a:spcPts val="1200"/>
              </a:spcBef>
              <a:spcAft>
                <a:spcPts val="0"/>
              </a:spcAft>
              <a:buNone/>
            </a:pPr>
            <a:r>
              <a:rPr lang="en-GB"/>
              <a:t>During the war, the concept of international organization was not lost and was even central to the thinking on international politics in the UK and the US. </a:t>
            </a:r>
            <a:endParaRPr/>
          </a:p>
          <a:p>
            <a:pPr marL="0" lvl="0" indent="0" algn="l" rtl="0">
              <a:spcBef>
                <a:spcPts val="1200"/>
              </a:spcBef>
              <a:spcAft>
                <a:spcPts val="0"/>
              </a:spcAft>
              <a:buNone/>
            </a:pPr>
            <a:r>
              <a:rPr lang="en-GB"/>
              <a:t>Detailed plans for an international peace organization, using the term “international government”, were produced and discussed by politicians and citizens. </a:t>
            </a:r>
            <a:endParaRPr/>
          </a:p>
          <a:p>
            <a:pPr marL="0" lvl="0" indent="0" algn="l" rtl="0">
              <a:spcBef>
                <a:spcPts val="1200"/>
              </a:spcBef>
              <a:spcAft>
                <a:spcPts val="1200"/>
              </a:spcAft>
              <a:buNone/>
            </a:pPr>
            <a:r>
              <a:rPr lang="en-GB"/>
              <a:t>These plans, which became part of the institutional strategy devised by the US, strongly reflected the organizational experiences of the PIUs”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Congress of Vienna</a:t>
            </a:r>
            <a:endParaRPr/>
          </a:p>
        </p:txBody>
      </p:sp>
      <p:sp>
        <p:nvSpPr>
          <p:cNvPr id="91" name="Google Shape;91;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Congress of Vienna can be considered as the first systematic effort for regulating international affairs through the means of regular international conferences</a:t>
            </a:r>
            <a:endParaRPr/>
          </a:p>
          <a:p>
            <a:pPr marL="0" lvl="0" indent="0" algn="l" rtl="0">
              <a:spcBef>
                <a:spcPts val="1200"/>
              </a:spcBef>
              <a:spcAft>
                <a:spcPts val="0"/>
              </a:spcAft>
              <a:buNone/>
            </a:pPr>
            <a:r>
              <a:rPr lang="en-GB"/>
              <a:t>This principal architect of the peace settlement in this conference was- Austrian Foreign Minister- Prince Klemens Von Matternich- balance of power was to be maintained for peace</a:t>
            </a:r>
            <a:endParaRPr/>
          </a:p>
          <a:p>
            <a:pPr marL="0" lvl="0" indent="0" algn="l" rtl="0">
              <a:spcBef>
                <a:spcPts val="1200"/>
              </a:spcBef>
              <a:spcAft>
                <a:spcPts val="0"/>
              </a:spcAft>
              <a:buNone/>
            </a:pPr>
            <a:r>
              <a:rPr lang="en-GB"/>
              <a:t>Enforcement of the Vienna settlement by- Austria, Great Britain, Prussia, Russia</a:t>
            </a:r>
            <a:endParaRPr/>
          </a:p>
          <a:p>
            <a:pPr marL="0" lvl="0" indent="0" algn="l" rtl="0">
              <a:spcBef>
                <a:spcPts val="1200"/>
              </a:spcBef>
              <a:spcAft>
                <a:spcPts val="0"/>
              </a:spcAft>
              <a:buNone/>
            </a:pPr>
            <a:r>
              <a:rPr lang="en-GB"/>
              <a:t>France joined the alliance in 1818</a:t>
            </a:r>
            <a:endParaRPr/>
          </a:p>
          <a:p>
            <a:pPr marL="0" lvl="0" indent="0" algn="l" rtl="0">
              <a:spcBef>
                <a:spcPts val="1200"/>
              </a:spcBef>
              <a:spcAft>
                <a:spcPts val="1200"/>
              </a:spcAft>
              <a:buNone/>
            </a:pPr>
            <a:r>
              <a:rPr lang="en-GB"/>
              <a:t>It laid the foundation for the evolution of international organizations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97" name="Google Shape;97;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“First, despite the hostilities, the alliance, which was formed in this conference, continued to enforce peace. Second, there were frequent periodic conferences. Third, despite the suspicions of the smaller powers it was generally agreed that the maintenance of peace depended on this sort of big power collaboration” (</a:t>
            </a:r>
            <a:r>
              <a:rPr lang="en-GB" u="sng">
                <a:solidFill>
                  <a:schemeClr val="hlink"/>
                </a:solidFill>
              </a:rPr>
              <a:t>https w</a:t>
            </a:r>
            <a:r>
              <a:rPr lang="en-GB" u="sng">
                <a:solidFill>
                  <a:schemeClr val="hlink"/>
                </a:solidFill>
                <a:hlinkClick r:id="rId3"/>
              </a:rPr>
              <a:t>ww.scribd.com/doc/37994331/Evolution-of-International-Organisations</a:t>
            </a:r>
            <a:r>
              <a:rPr lang="en-GB"/>
              <a:t>)</a:t>
            </a:r>
          </a:p>
          <a:p>
            <a:pPr marL="0" lvl="0" indent="0" algn="l" rtl="0">
              <a:spcBef>
                <a:spcPts val="1200"/>
              </a:spcBef>
              <a:spcAft>
                <a:spcPts val="0"/>
              </a:spcAft>
              <a:buNone/>
            </a:pPr>
            <a:r>
              <a:rPr lang="en-GB"/>
              <a:t>These ideas were followed later in the League of Nations and United Nations</a:t>
            </a:r>
            <a:endParaRPr/>
          </a:p>
          <a:p>
            <a:pPr marL="0" lvl="0" indent="0" algn="l" rtl="0">
              <a:spcBef>
                <a:spcPts val="1200"/>
              </a:spcBef>
              <a:spcAft>
                <a:spcPts val="1200"/>
              </a:spcAft>
              <a:buNone/>
            </a:pPr>
            <a:r>
              <a:rPr lang="en-GB"/>
              <a:t>Informal consultations, conferences, occasional actions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03" name="Google Shape;103;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Concert of Europe- No changes were to be made without the prior consultation of the five powers</a:t>
            </a:r>
            <a:endParaRPr/>
          </a:p>
          <a:p>
            <a:pPr marL="0" lvl="0" indent="0" algn="l" rtl="0">
              <a:spcBef>
                <a:spcPts val="1200"/>
              </a:spcBef>
              <a:spcAft>
                <a:spcPts val="0"/>
              </a:spcAft>
              <a:buNone/>
            </a:pPr>
            <a:r>
              <a:rPr lang="en-GB"/>
              <a:t>It could maintain peace until the Crimean War of 1853</a:t>
            </a:r>
            <a:endParaRPr/>
          </a:p>
          <a:p>
            <a:pPr marL="0" lvl="0" indent="0" algn="l" rtl="0">
              <a:spcBef>
                <a:spcPts val="1200"/>
              </a:spcBef>
              <a:spcAft>
                <a:spcPts val="0"/>
              </a:spcAft>
              <a:buNone/>
            </a:pPr>
            <a:r>
              <a:rPr lang="en-GB"/>
              <a:t>Many other conferences took place until 1914-</a:t>
            </a:r>
            <a:endParaRPr/>
          </a:p>
          <a:p>
            <a:pPr marL="0" lvl="0" indent="0" algn="l" rtl="0">
              <a:spcBef>
                <a:spcPts val="1200"/>
              </a:spcBef>
              <a:spcAft>
                <a:spcPts val="0"/>
              </a:spcAft>
              <a:buNone/>
            </a:pPr>
            <a:r>
              <a:rPr lang="en-GB"/>
              <a:t>The Paris Conference 1856</a:t>
            </a:r>
            <a:endParaRPr/>
          </a:p>
          <a:p>
            <a:pPr marL="0" lvl="0" indent="0" algn="l" rtl="0">
              <a:spcBef>
                <a:spcPts val="1200"/>
              </a:spcBef>
              <a:spcAft>
                <a:spcPts val="0"/>
              </a:spcAft>
              <a:buNone/>
            </a:pPr>
            <a:r>
              <a:rPr lang="en-GB"/>
              <a:t>Berlin Consultations 1871</a:t>
            </a:r>
            <a:endParaRPr/>
          </a:p>
          <a:p>
            <a:pPr marL="0" lvl="0" indent="0" algn="l" rtl="0">
              <a:spcBef>
                <a:spcPts val="1200"/>
              </a:spcBef>
              <a:spcAft>
                <a:spcPts val="1200"/>
              </a:spcAft>
              <a:buNone/>
            </a:pPr>
            <a:r>
              <a:rPr lang="en-GB"/>
              <a:t>Congress of Berlin 1878</a:t>
            </a: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(16:9)</PresentationFormat>
  <Slides>16</Slides>
  <Notes>14</Notes>
  <HiddenSlides>0</HiddenSlide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Simple Light</vt:lpstr>
      <vt:lpstr>International Organizations</vt:lpstr>
      <vt:lpstr>What are International Organizations</vt:lpstr>
      <vt:lpstr>Major International Organizations</vt:lpstr>
      <vt:lpstr>Evolution of International Organizations</vt:lpstr>
      <vt:lpstr>Evolution of International Organizations</vt:lpstr>
      <vt:lpstr>Evolution of International Organizations</vt:lpstr>
      <vt:lpstr>Congress of Vienna</vt:lpstr>
      <vt:lpstr>PowerPoint Presentation</vt:lpstr>
      <vt:lpstr>PowerPoint Presentation</vt:lpstr>
      <vt:lpstr>Hague Conferences</vt:lpstr>
      <vt:lpstr>PowerPoint Presentation</vt:lpstr>
      <vt:lpstr>PowerPoint Presentation</vt:lpstr>
      <vt:lpstr>Rise of modern institutions </vt:lpstr>
      <vt:lpstr>PowerPoint Presentation</vt:lpstr>
      <vt:lpstr>PowerPoint Presentation</vt:lpstr>
      <vt:lpstr>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Organizations</dc:title>
  <cp:lastModifiedBy>sayanimalakar2@gmail.com</cp:lastModifiedBy>
  <cp:revision>5</cp:revision>
  <dcterms:modified xsi:type="dcterms:W3CDTF">2021-05-07T13:47:28Z</dcterms:modified>
</cp:coreProperties>
</file>